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69" r:id="rId4"/>
    <p:sldId id="259" r:id="rId5"/>
    <p:sldId id="273" r:id="rId6"/>
    <p:sldId id="274" r:id="rId7"/>
    <p:sldId id="275" r:id="rId8"/>
    <p:sldId id="272" r:id="rId9"/>
    <p:sldId id="276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886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27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137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186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8988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84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844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93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91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16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5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94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74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93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6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2B945-1A7B-4932-BE05-83108025373E}" type="datetimeFigureOut">
              <a:rPr lang="ru-RU" smtClean="0"/>
              <a:pPr/>
              <a:t>21.06.2022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D98C5C3-5116-441C-B873-32FF1D51B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5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90069"/>
            <a:ext cx="9144000" cy="2387600"/>
          </a:xfrm>
        </p:spPr>
        <p:txBody>
          <a:bodyPr>
            <a:normAutofit fontScale="90000"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условий доступности приоритетных объектов и услуг в приоритетных сферах жизнедеятельности инвалидов и других маломобильных групп населения на территории </a:t>
            </a:r>
            <a:br>
              <a:rPr lang="ru-RU" sz="4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b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п.г.т</a:t>
            </a:r>
            <a:r>
              <a:rPr lang="ru-RU" sz="4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4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Краснозатонский</a:t>
            </a:r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20" y="371282"/>
            <a:ext cx="9084975" cy="82779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АО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«Тандер» магазины «Магнит»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" y="1001486"/>
            <a:ext cx="2600960" cy="1463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2336" y="2464526"/>
            <a:ext cx="2284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Ул. Ломоносова, 34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94" y="1001486"/>
            <a:ext cx="2600960" cy="1463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76" y="3201929"/>
            <a:ext cx="2971575" cy="1671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71" y="5241724"/>
            <a:ext cx="2658423" cy="440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871" y="3208212"/>
            <a:ext cx="3003472" cy="16890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3583" y="5219977"/>
            <a:ext cx="2584970" cy="4154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90560" y="376804"/>
            <a:ext cx="19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«Пятерочка»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56" y="1559859"/>
            <a:ext cx="3778477" cy="283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9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90069"/>
            <a:ext cx="9144000" cy="2387600"/>
          </a:xfrm>
        </p:spPr>
        <p:txBody>
          <a:bodyPr>
            <a:norm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130253"/>
              </p:ext>
            </p:extLst>
          </p:nvPr>
        </p:nvGraphicFramePr>
        <p:xfrm>
          <a:off x="1426360" y="1771911"/>
          <a:ext cx="6891162" cy="4593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9609"/>
                <a:gridCol w="1579609"/>
                <a:gridCol w="948598"/>
                <a:gridCol w="948598"/>
                <a:gridCol w="948598"/>
                <a:gridCol w="886150"/>
              </a:tblGrid>
              <a:tr h="216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>
                          <a:effectLst/>
                        </a:rPr>
                        <a:t>№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>
                          <a:effectLst/>
                        </a:rPr>
                        <a:t> 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1 гр.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2 гр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3 гр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Всего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</a:tr>
              <a:tr h="216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1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Дети инвалиды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0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0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0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51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</a:tr>
              <a:tr h="43412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>
                          <a:effectLst/>
                        </a:rPr>
                        <a:t>2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Инвалиды  с детства всего: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2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</a:tr>
              <a:tr h="660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Женщины трудоспособного возраста (18-50 лет)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2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>
                          <a:effectLst/>
                        </a:rPr>
                        <a:t>2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>
                          <a:effectLst/>
                        </a:rPr>
                        <a:t>3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>
                          <a:effectLst/>
                          <a:latin typeface="+mn-lt"/>
                          <a:ea typeface="+mn-ea"/>
                        </a:rPr>
                        <a:t>7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</a:tr>
              <a:tr h="660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Мужчины трудоспособного возраста (18-55 лет)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0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>
                          <a:effectLst/>
                        </a:rPr>
                        <a:t>5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</a:tr>
              <a:tr h="216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Пенсионеры 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>
                          <a:effectLst/>
                        </a:rPr>
                        <a:t>0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2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</a:tr>
              <a:tr h="43412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3</a:t>
                      </a:r>
                      <a:endParaRPr lang="ru-RU" sz="1200" spc="15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 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Инвалиды труда</a:t>
                      </a:r>
                      <a:endParaRPr lang="ru-RU" sz="1200" spc="15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Всего: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45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274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405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724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</a:tr>
              <a:tr h="660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Женщины трудоспособного возраста (18-50 лет)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8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1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102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</a:tr>
              <a:tr h="660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Мужчины трудоспособного возраста (18-55 лет)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8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64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132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204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</a:tr>
              <a:tr h="216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Пенсионеры 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29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178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211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418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</a:tr>
              <a:tr h="216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 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>
                          <a:effectLst/>
                        </a:rPr>
                        <a:t>Всего:</a:t>
                      </a:r>
                      <a:endParaRPr lang="ru-RU" sz="1200" spc="1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47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279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416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0" dirty="0" smtClean="0">
                          <a:effectLst/>
                        </a:rPr>
                        <a:t>793</a:t>
                      </a:r>
                      <a:endParaRPr lang="ru-RU" sz="1200" spc="1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0271" marR="60271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72178" y="87924"/>
            <a:ext cx="863191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Статистические данные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 лицах с ограниченными возможностями, состоящих на учете в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Государственном бюджетном учреждении здравоохранения Республики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Коми «Сыктывкарская городская больница»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п.г.т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Краснозатонский) на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март 2022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13230"/>
          <a:stretch/>
        </p:blipFill>
        <p:spPr>
          <a:xfrm>
            <a:off x="261698" y="1133375"/>
            <a:ext cx="3570073" cy="18536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235528"/>
            <a:ext cx="11831781" cy="803564"/>
          </a:xfrm>
        </p:spPr>
        <p:txBody>
          <a:bodyPr>
            <a:normAutofit fontScale="90000"/>
          </a:bodyPr>
          <a:lstStyle/>
          <a:p>
            <a:r>
              <a:rPr lang="ru-RU" sz="2500" b="1" dirty="0" smtClean="0">
                <a:solidFill>
                  <a:schemeClr val="tx1"/>
                </a:solidFill>
              </a:rPr>
              <a:t>Государственное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бюджетное учреждение Республики Коми «Сыктывкарская городская больница»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b="19374"/>
          <a:stretch/>
        </p:blipFill>
        <p:spPr>
          <a:xfrm>
            <a:off x="5891926" y="3443645"/>
            <a:ext cx="5652015" cy="294999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13796" r="10119" b="19009"/>
          <a:stretch/>
        </p:blipFill>
        <p:spPr>
          <a:xfrm>
            <a:off x="6984273" y="1297577"/>
            <a:ext cx="2146516" cy="16894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9"/>
          <a:stretch/>
        </p:blipFill>
        <p:spPr>
          <a:xfrm>
            <a:off x="9222904" y="1076138"/>
            <a:ext cx="2775132" cy="19631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r="16558" b="14038"/>
          <a:stretch/>
        </p:blipFill>
        <p:spPr>
          <a:xfrm>
            <a:off x="3446917" y="3443645"/>
            <a:ext cx="1428867" cy="15849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4825" r="24264" b="1207"/>
          <a:stretch/>
        </p:blipFill>
        <p:spPr>
          <a:xfrm>
            <a:off x="762675" y="3039291"/>
            <a:ext cx="1936833" cy="36750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6" b="14690"/>
          <a:stretch/>
        </p:blipFill>
        <p:spPr>
          <a:xfrm>
            <a:off x="2788653" y="5312037"/>
            <a:ext cx="2499855" cy="13252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r="12191" b="5016"/>
          <a:stretch/>
        </p:blipFill>
        <p:spPr>
          <a:xfrm>
            <a:off x="3943335" y="1076138"/>
            <a:ext cx="2349403" cy="198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4" y="485433"/>
            <a:ext cx="11998036" cy="1257103"/>
          </a:xfrm>
        </p:spPr>
        <p:txBody>
          <a:bodyPr>
            <a:normAutofit/>
          </a:bodyPr>
          <a:lstStyle/>
          <a:p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</a:rPr>
              <a:t>Управление </a:t>
            </a:r>
            <a:r>
              <a:rPr lang="ru-RU" sz="2500" b="1" dirty="0">
                <a:solidFill>
                  <a:schemeClr val="tx2">
                    <a:lumMod val="75000"/>
                  </a:schemeClr>
                </a:solidFill>
              </a:rPr>
              <a:t>федеральной почтовой связи Республики Коми -  филиал ФГУП «Почта России» отделение почтовой связи Краснозатонский</a:t>
            </a:r>
            <a:endParaRPr lang="ru-RU" sz="25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8910"/>
            <a:ext cx="3006436" cy="43364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2008742"/>
            <a:ext cx="2798619" cy="4350495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6" y="1971718"/>
            <a:ext cx="2793077" cy="434587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40" y="2036619"/>
            <a:ext cx="3200748" cy="436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5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5794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МУП «Сыктывкарский банно-прачечный трест» доступность объекта – бани №</a:t>
            </a:r>
            <a:r>
              <a:rPr lang="ru-RU" sz="2400" dirty="0" smtClean="0">
                <a:solidFill>
                  <a:schemeClr val="tx1"/>
                </a:solidFill>
              </a:rPr>
              <a:t>7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50" y="1826600"/>
            <a:ext cx="5175249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67" y="1733868"/>
            <a:ext cx="3050177" cy="40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>
                <a:solidFill>
                  <a:srgbClr val="2C3C43">
                    <a:lumMod val="75000"/>
                  </a:srgbClr>
                </a:solidFill>
              </a:rPr>
              <a:t>Муниципальное бюджетное учреждение культуры «Дом культуры «Волна»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028" y="1394699"/>
            <a:ext cx="2894112" cy="27595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48" y="4509463"/>
            <a:ext cx="1597537" cy="2252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647" y="4526798"/>
            <a:ext cx="1622557" cy="2217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1473141"/>
            <a:ext cx="2610425" cy="36997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58" y="1473142"/>
            <a:ext cx="2774812" cy="36997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8790" y="4154201"/>
            <a:ext cx="2950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ул. Корабельная, д.1в (корпус №1)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896360" y="5296992"/>
            <a:ext cx="39132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ул. Клубный переулок, д.1 (корпус№2)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84" y="1961778"/>
            <a:ext cx="1691640" cy="22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8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Муниципальное бюджетное учреждение культуры Централизованная библиотечная система филиал №5 </a:t>
            </a:r>
            <a:r>
              <a:rPr lang="ru-RU" sz="2400" dirty="0" err="1">
                <a:solidFill>
                  <a:schemeClr val="tx1"/>
                </a:solidFill>
              </a:rPr>
              <a:t>п.г.т</a:t>
            </a:r>
            <a:r>
              <a:rPr lang="ru-RU" sz="2400" dirty="0">
                <a:solidFill>
                  <a:schemeClr val="tx1"/>
                </a:solidFill>
              </a:rPr>
              <a:t>. Краснозатонский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2694" y="1930400"/>
            <a:ext cx="2907406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1" y="1930400"/>
            <a:ext cx="2873550" cy="383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1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275" y="291915"/>
            <a:ext cx="9651032" cy="1320800"/>
          </a:xfrm>
        </p:spPr>
        <p:txBody>
          <a:bodyPr>
            <a:noAutofit/>
          </a:bodyPr>
          <a:lstStyle/>
          <a:p>
            <a:r>
              <a:rPr lang="ru-RU" sz="2700" dirty="0" smtClean="0">
                <a:solidFill>
                  <a:srgbClr val="2C3C43">
                    <a:lumMod val="75000"/>
                  </a:srgbClr>
                </a:solidFill>
              </a:rPr>
              <a:t>Муниципальное </a:t>
            </a:r>
            <a:r>
              <a:rPr lang="ru-RU" sz="2700" dirty="0" smtClean="0">
                <a:solidFill>
                  <a:srgbClr val="2C3C43">
                    <a:lumMod val="75000"/>
                  </a:srgbClr>
                </a:solidFill>
              </a:rPr>
              <a:t>общеобразовательное учреждение средняя общеобразовательная школа №9</a:t>
            </a:r>
            <a:r>
              <a:rPr lang="ru-RU" sz="2800" dirty="0">
                <a:solidFill>
                  <a:srgbClr val="2C3C43">
                    <a:lumMod val="75000"/>
                  </a:srgbClr>
                </a:solidFill>
              </a:rPr>
              <a:t> </a:t>
            </a:r>
            <a:r>
              <a:rPr lang="ru-RU" sz="2800" dirty="0" err="1">
                <a:solidFill>
                  <a:srgbClr val="2C3C43">
                    <a:lumMod val="75000"/>
                  </a:srgbClr>
                </a:solidFill>
              </a:rPr>
              <a:t>п.г.т</a:t>
            </a:r>
            <a:r>
              <a:rPr lang="ru-RU" sz="2800" dirty="0">
                <a:solidFill>
                  <a:srgbClr val="2C3C43">
                    <a:lumMod val="75000"/>
                  </a:srgbClr>
                </a:solidFill>
              </a:rPr>
              <a:t>. Краснозатонский </a:t>
            </a:r>
            <a:endParaRPr lang="ru-RU" sz="27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8" y="1923267"/>
            <a:ext cx="4862217" cy="2734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158" y="4990862"/>
            <a:ext cx="2415397" cy="3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Ул. Белинского, 15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855125" y="1910370"/>
            <a:ext cx="2789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Мкр</a:t>
            </a:r>
            <a:r>
              <a:rPr lang="ru-RU" dirty="0" smtClean="0"/>
              <a:t>. Сосновая поляна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771" y="2279702"/>
            <a:ext cx="2418470" cy="32246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69" y="2577357"/>
            <a:ext cx="3472324" cy="26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546" y="243840"/>
            <a:ext cx="9955832" cy="13208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Муниципальное бюджетное учреждение дополнительного образования </a:t>
            </a:r>
            <a:r>
              <a:rPr lang="ru-RU" sz="2400" dirty="0" smtClean="0">
                <a:solidFill>
                  <a:schemeClr val="tx1"/>
                </a:solidFill>
              </a:rPr>
              <a:t>«</a:t>
            </a:r>
            <a:r>
              <a:rPr lang="ru-RU" sz="2400" dirty="0">
                <a:solidFill>
                  <a:schemeClr val="tx1"/>
                </a:solidFill>
              </a:rPr>
              <a:t>Детская музыкальная школа» </a:t>
            </a:r>
            <a:r>
              <a:rPr lang="ru-RU" sz="2400" dirty="0" err="1">
                <a:solidFill>
                  <a:schemeClr val="tx1"/>
                </a:solidFill>
              </a:rPr>
              <a:t>п.г.т</a:t>
            </a:r>
            <a:r>
              <a:rPr lang="ru-RU" sz="2400" dirty="0">
                <a:solidFill>
                  <a:schemeClr val="tx1"/>
                </a:solidFill>
              </a:rPr>
              <a:t>. Краснозатонский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997" y="1390469"/>
            <a:ext cx="2402032" cy="1804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97" y="3381467"/>
            <a:ext cx="2402032" cy="1920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86" y="5488299"/>
            <a:ext cx="2383743" cy="1182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732" y="1409240"/>
            <a:ext cx="2189982" cy="38926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794" y="1390470"/>
            <a:ext cx="2075776" cy="3911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3417" y="1390469"/>
            <a:ext cx="2145978" cy="391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1056</TotalTime>
  <Words>277</Words>
  <Application>Microsoft Office PowerPoint</Application>
  <PresentationFormat>Широкоэкранный</PresentationFormat>
  <Paragraphs>83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Wingdings 3</vt:lpstr>
      <vt:lpstr>Грань</vt:lpstr>
      <vt:lpstr>Формирование условий доступности приоритетных объектов и услуг в приоритетных сферах жизнедеятельности инвалидов и других маломобильных групп населения на территории  п.г.т. Краснозатонский </vt:lpstr>
      <vt:lpstr> </vt:lpstr>
      <vt:lpstr>Государственное бюджетное учреждение Республики Коми «Сыктывкарская городская больница»</vt:lpstr>
      <vt:lpstr>Управление федеральной почтовой связи Республики Коми -  филиал ФГУП «Почта России» отделение почтовой связи Краснозатонский</vt:lpstr>
      <vt:lpstr>МУП «Сыктывкарский банно-прачечный трест» доступность объекта – бани №7</vt:lpstr>
      <vt:lpstr>Муниципальное бюджетное учреждение культуры «Дом культуры «Волна» </vt:lpstr>
      <vt:lpstr>Муниципальное бюджетное учреждение культуры Централизованная библиотечная система филиал №5 п.г.т. Краснозатонский </vt:lpstr>
      <vt:lpstr>Муниципальное общеобразовательное учреждение средняя общеобразовательная школа №9 п.г.т. Краснозатонский </vt:lpstr>
      <vt:lpstr>Муниципальное бюджетное учреждение дополнительного образования «Детская музыкальная школа» п.г.т. Краснозатонский </vt:lpstr>
      <vt:lpstr>АО «Тандер» магазины «Магнит»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условий доступности приоритетных объектов и услуг в приоритетных сферах жизнедеятельности инвалидов и других маломобильных групп населения на территории п.г.т. Краснозатонский. </dc:title>
  <dc:creator>Сивкова Надежда Владимировна</dc:creator>
  <cp:lastModifiedBy>Жданова Надежда Николаевна</cp:lastModifiedBy>
  <cp:revision>63</cp:revision>
  <dcterms:created xsi:type="dcterms:W3CDTF">2019-09-05T09:24:05Z</dcterms:created>
  <dcterms:modified xsi:type="dcterms:W3CDTF">2022-06-21T13:11:27Z</dcterms:modified>
</cp:coreProperties>
</file>