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1" r:id="rId2"/>
    <p:sldId id="257" r:id="rId3"/>
    <p:sldId id="277" r:id="rId4"/>
    <p:sldId id="278" r:id="rId5"/>
    <p:sldId id="293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567E-3FF1-4B5E-986F-241E20274B6F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3BB1B-9A15-4EA0-B947-376556E81F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0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3BB1B-9A15-4EA0-B947-376556E81F3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2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287095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702930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118766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534602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4B10ED0-AE65-4958-9294-BD90EA6C8F97}" type="slidenum">
              <a:rPr 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3" y="4343232"/>
            <a:ext cx="5486977" cy="41151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3442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287095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702930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118766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534602" indent="-207918" defTabSz="4086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8617" algn="l"/>
                <a:tab pos="817231" algn="l"/>
                <a:tab pos="1225848" algn="l"/>
                <a:tab pos="1634465" algn="l"/>
                <a:tab pos="2043081" algn="l"/>
                <a:tab pos="2451696" algn="l"/>
                <a:tab pos="286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4B10ED0-AE65-4958-9294-BD90EA6C8F97}" type="slidenum">
              <a:rPr 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9</a:t>
            </a:fld>
            <a:endParaRPr 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3" y="4343232"/>
            <a:ext cx="5486977" cy="41151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3442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C9E2910-1851-42C4-ADDC-DBFFEF769F2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68465D-5330-476D-BA46-97A26729C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8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ysyktyvkar.ru/data/poster/5d5bab656d47361b86eed01eX0QF_cpmL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1"/>
            <a:ext cx="4680520" cy="311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99034" y="188640"/>
            <a:ext cx="6264696" cy="792830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ПАСХА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052736"/>
            <a:ext cx="41399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- от </a:t>
            </a:r>
            <a:r>
              <a:rPr lang="ru-RU" sz="1400" dirty="0"/>
              <a:t>Свято-Вознесенского храма (</a:t>
            </a:r>
            <a:r>
              <a:rPr lang="ru-RU" sz="1400" i="1" dirty="0"/>
              <a:t>м. </a:t>
            </a:r>
            <a:r>
              <a:rPr lang="ru-RU" sz="1400" i="1" dirty="0" err="1"/>
              <a:t>Кируль</a:t>
            </a:r>
            <a:r>
              <a:rPr lang="ru-RU" sz="1400" dirty="0"/>
              <a:t>) по маршруту: ул. </a:t>
            </a:r>
            <a:r>
              <a:rPr lang="ru-RU" sz="1400" dirty="0" smtClean="0"/>
              <a:t>Кирова - </a:t>
            </a:r>
            <a:r>
              <a:rPr lang="ru-RU" sz="1400" dirty="0"/>
              <a:t>ул. Свободы; </a:t>
            </a:r>
          </a:p>
          <a:p>
            <a:pPr algn="just"/>
            <a:endParaRPr lang="ru-RU" sz="500" dirty="0" smtClean="0"/>
          </a:p>
          <a:p>
            <a:pPr algn="just"/>
            <a:r>
              <a:rPr lang="ru-RU" sz="1400" dirty="0" smtClean="0"/>
              <a:t>- от </a:t>
            </a:r>
            <a:r>
              <a:rPr lang="ru-RU" sz="1400" dirty="0"/>
              <a:t>храма Рождества Христова (</a:t>
            </a:r>
            <a:r>
              <a:rPr lang="ru-RU" sz="1400" i="1" dirty="0"/>
              <a:t>Епархиальное управление, ул. Бабушкина, 20</a:t>
            </a:r>
            <a:r>
              <a:rPr lang="ru-RU" sz="1400" dirty="0"/>
              <a:t>) по маршруту: ул. </a:t>
            </a:r>
            <a:r>
              <a:rPr lang="ru-RU" sz="1400" dirty="0" smtClean="0"/>
              <a:t>Ленина - ул</a:t>
            </a:r>
            <a:r>
              <a:rPr lang="ru-RU" sz="1400" dirty="0"/>
              <a:t>. Свободы; </a:t>
            </a:r>
            <a:endParaRPr lang="ru-RU" sz="1400" dirty="0" smtClean="0"/>
          </a:p>
          <a:p>
            <a:pPr algn="just"/>
            <a:endParaRPr lang="ru-RU" sz="500" dirty="0"/>
          </a:p>
          <a:p>
            <a:pPr algn="just"/>
            <a:r>
              <a:rPr lang="ru-RU" sz="1400" dirty="0" smtClean="0"/>
              <a:t>- от </a:t>
            </a:r>
            <a:r>
              <a:rPr lang="ru-RU" sz="1400" dirty="0"/>
              <a:t>храма Воскресения Христова подворье </a:t>
            </a:r>
            <a:r>
              <a:rPr lang="ru-RU" sz="1400" dirty="0" err="1"/>
              <a:t>Кылтовского</a:t>
            </a:r>
            <a:r>
              <a:rPr lang="ru-RU" sz="1400" dirty="0"/>
              <a:t> женского монастыря по маршруту: Октябрьский </a:t>
            </a:r>
            <a:r>
              <a:rPr lang="ru-RU" sz="1400" dirty="0" smtClean="0"/>
              <a:t>проспект - ул</a:t>
            </a:r>
            <a:r>
              <a:rPr lang="ru-RU" sz="1400" dirty="0"/>
              <a:t>. </a:t>
            </a:r>
            <a:r>
              <a:rPr lang="ru-RU" sz="1400" dirty="0" smtClean="0"/>
              <a:t>Куратова - ул</a:t>
            </a:r>
            <a:r>
              <a:rPr lang="ru-RU" sz="1400" dirty="0"/>
              <a:t>. </a:t>
            </a:r>
            <a:r>
              <a:rPr lang="ru-RU" sz="1400" dirty="0" smtClean="0"/>
              <a:t>Первомайская - ул</a:t>
            </a:r>
            <a:r>
              <a:rPr lang="ru-RU" sz="1400" dirty="0"/>
              <a:t>. Бабушкина </a:t>
            </a:r>
            <a:r>
              <a:rPr lang="ru-RU" sz="1400" dirty="0" smtClean="0"/>
              <a:t>- ул</a:t>
            </a:r>
            <a:r>
              <a:rPr lang="ru-RU" sz="1400" dirty="0"/>
              <a:t>. </a:t>
            </a:r>
            <a:r>
              <a:rPr lang="ru-RU" sz="1400" dirty="0" smtClean="0"/>
              <a:t>Ленина - ул</a:t>
            </a:r>
            <a:r>
              <a:rPr lang="ru-RU" sz="1400" dirty="0"/>
              <a:t>. Свободы; </a:t>
            </a:r>
            <a:endParaRPr lang="ru-RU" sz="1400" dirty="0" smtClean="0"/>
          </a:p>
          <a:p>
            <a:pPr algn="just"/>
            <a:endParaRPr lang="ru-RU" sz="500" dirty="0"/>
          </a:p>
          <a:p>
            <a:pPr algn="just"/>
            <a:r>
              <a:rPr lang="ru-RU" sz="1400" dirty="0" smtClean="0"/>
              <a:t>- от </a:t>
            </a:r>
            <a:r>
              <a:rPr lang="ru-RU" sz="1400" dirty="0"/>
              <a:t>храма Покрова Пресвятой Богородицы (</a:t>
            </a:r>
            <a:r>
              <a:rPr lang="ru-RU" sz="1400" i="1" dirty="0" err="1"/>
              <a:t>мкр</a:t>
            </a:r>
            <a:r>
              <a:rPr lang="ru-RU" sz="1400" i="1" dirty="0"/>
              <a:t>. Орбита</a:t>
            </a:r>
            <a:r>
              <a:rPr lang="ru-RU" sz="1400" dirty="0"/>
              <a:t>) по маршруту: ул. </a:t>
            </a:r>
            <a:r>
              <a:rPr lang="ru-RU" sz="1400" dirty="0" err="1" smtClean="0"/>
              <a:t>Тентюковская</a:t>
            </a:r>
            <a:r>
              <a:rPr lang="ru-RU" sz="1400" dirty="0" smtClean="0"/>
              <a:t> - ул</a:t>
            </a:r>
            <a:r>
              <a:rPr lang="ru-RU" sz="1400" dirty="0"/>
              <a:t>. </a:t>
            </a:r>
            <a:r>
              <a:rPr lang="ru-RU" sz="1400" dirty="0" smtClean="0"/>
              <a:t>Лыткина - ул</a:t>
            </a:r>
            <a:r>
              <a:rPr lang="ru-RU" sz="1400" dirty="0"/>
              <a:t>. </a:t>
            </a:r>
            <a:r>
              <a:rPr lang="ru-RU" sz="1400" dirty="0" smtClean="0"/>
              <a:t>Печорская - ул</a:t>
            </a:r>
            <a:r>
              <a:rPr lang="ru-RU" sz="1400" dirty="0"/>
              <a:t>. Энгельса – ул. </a:t>
            </a:r>
            <a:r>
              <a:rPr lang="ru-RU" sz="1400" dirty="0" smtClean="0"/>
              <a:t>Интернациональная - ул</a:t>
            </a:r>
            <a:r>
              <a:rPr lang="ru-RU" sz="1400" dirty="0"/>
              <a:t>. Свободы; </a:t>
            </a:r>
            <a:endParaRPr lang="ru-RU" sz="1400" dirty="0" smtClean="0"/>
          </a:p>
          <a:p>
            <a:pPr algn="just"/>
            <a:endParaRPr lang="ru-RU" sz="500" dirty="0" smtClean="0"/>
          </a:p>
          <a:p>
            <a:pPr algn="just"/>
            <a:r>
              <a:rPr lang="ru-RU" sz="1400" dirty="0" smtClean="0"/>
              <a:t>- от храма в честь Смоленской иконы Божией Матери (</a:t>
            </a:r>
            <a:r>
              <a:rPr lang="ru-RU" sz="1400" i="1" dirty="0" smtClean="0"/>
              <a:t>м. </a:t>
            </a:r>
            <a:r>
              <a:rPr lang="ru-RU" sz="1400" i="1" dirty="0" err="1" smtClean="0"/>
              <a:t>Давпон</a:t>
            </a:r>
            <a:r>
              <a:rPr lang="ru-RU" sz="1400" dirty="0" smtClean="0"/>
              <a:t>) по маршруту: ул. Морозова - ул. Станционная - ул. Маркова - ул. Димитрова - Октябрьский проспект – ул. Коммунистическая - ул. Первомайская - ул. Бабушкина - ул. Ленина - ул. Свободы; </a:t>
            </a:r>
          </a:p>
          <a:p>
            <a:pPr algn="just"/>
            <a:endParaRPr lang="ru-RU" sz="500" dirty="0" smtClean="0"/>
          </a:p>
          <a:p>
            <a:pPr algn="just"/>
            <a:r>
              <a:rPr lang="ru-RU" sz="1400" dirty="0" smtClean="0"/>
              <a:t>- от </a:t>
            </a:r>
            <a:r>
              <a:rPr lang="ru-RU" sz="1400" dirty="0"/>
              <a:t>храма </a:t>
            </a:r>
            <a:r>
              <a:rPr lang="ru-RU" sz="1400" dirty="0" err="1"/>
              <a:t>Св.блгв.князя</a:t>
            </a:r>
            <a:r>
              <a:rPr lang="ru-RU" sz="1400" dirty="0"/>
              <a:t> Александра Невского, </a:t>
            </a:r>
            <a:r>
              <a:rPr lang="ru-RU" sz="1400" dirty="0" smtClean="0"/>
              <a:t>по </a:t>
            </a:r>
            <a:r>
              <a:rPr lang="ru-RU" sz="1400" dirty="0"/>
              <a:t>маршруту: ул. </a:t>
            </a:r>
            <a:r>
              <a:rPr lang="ru-RU" sz="1400" dirty="0" smtClean="0"/>
              <a:t>Катаева - </a:t>
            </a:r>
            <a:r>
              <a:rPr lang="ru-RU" sz="1400" dirty="0"/>
              <a:t>Октябрьский </a:t>
            </a:r>
            <a:r>
              <a:rPr lang="ru-RU" sz="1400" dirty="0" smtClean="0"/>
              <a:t>проспект - ул</a:t>
            </a:r>
            <a:r>
              <a:rPr lang="ru-RU" sz="1400" dirty="0"/>
              <a:t>. </a:t>
            </a:r>
            <a:r>
              <a:rPr lang="ru-RU" sz="1400" dirty="0" smtClean="0"/>
              <a:t>Орджоникидзе - ул</a:t>
            </a:r>
            <a:r>
              <a:rPr lang="ru-RU" sz="1400" dirty="0"/>
              <a:t>. </a:t>
            </a:r>
            <a:r>
              <a:rPr lang="ru-RU" sz="1400" dirty="0" smtClean="0"/>
              <a:t>Ленина - ул</a:t>
            </a:r>
            <a:r>
              <a:rPr lang="ru-RU" sz="1400" dirty="0"/>
              <a:t>. Свободы;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1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74666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Мемориальный комплекс «Вечная слава»</a:t>
            </a:r>
          </a:p>
        </p:txBody>
      </p:sp>
      <p:pic>
        <p:nvPicPr>
          <p:cNvPr id="6" name="Picture 1" descr="C:\Users\tyurnina-an\Desktop\ФОТО\9 мая\IMG_4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2782"/>
            <a:ext cx="3996295" cy="266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27984" y="1148642"/>
            <a:ext cx="44819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   </a:t>
            </a:r>
            <a:r>
              <a:rPr lang="ru-RU" sz="14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09.00</a:t>
            </a:r>
            <a:r>
              <a:rPr lang="ru-RU" sz="14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</a:t>
            </a:r>
            <a:r>
              <a:rPr 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почетный караул возле </a:t>
            </a:r>
            <a:r>
              <a:rPr lang="ru-RU" sz="14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мемориального комплекса </a:t>
            </a:r>
            <a:r>
              <a:rPr 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«Вечная слава» и </a:t>
            </a:r>
            <a:r>
              <a:rPr lang="ru-RU" sz="14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памятника воинам-интернационалистам «</a:t>
            </a:r>
            <a:r>
              <a:rPr 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Скорбящий воин»</a:t>
            </a:r>
          </a:p>
          <a:p>
            <a:pPr algn="just"/>
            <a:endParaRPr lang="ru-RU" sz="14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400" b="1" dirty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  10.00</a:t>
            </a:r>
            <a:r>
              <a:rPr lang="ru-RU" sz="14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торжественная церемония возложения цветов к мемориальному комплексу </a:t>
            </a:r>
            <a:r>
              <a:rPr 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«Вечная слава» и </a:t>
            </a:r>
            <a:r>
              <a:rPr lang="ru-RU" sz="14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памятнику </a:t>
            </a:r>
            <a:r>
              <a:rPr lang="ru-RU" sz="1400" dirty="0">
                <a:solidFill>
                  <a:srgbClr val="663300"/>
                </a:solidFill>
                <a:latin typeface="Georgia" panose="02040502050405020303" pitchFamily="18" charset="0"/>
              </a:rPr>
              <a:t>воинам-интернационалистам «Скорбящий воин»</a:t>
            </a:r>
          </a:p>
          <a:p>
            <a:pPr algn="just"/>
            <a:endParaRPr lang="ru-RU"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5-конечная звезда 12"/>
          <p:cNvSpPr/>
          <p:nvPr/>
        </p:nvSpPr>
        <p:spPr bwMode="auto">
          <a:xfrm>
            <a:off x="4492079" y="1239990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5-конечная звезда 13"/>
          <p:cNvSpPr/>
          <p:nvPr/>
        </p:nvSpPr>
        <p:spPr bwMode="auto">
          <a:xfrm>
            <a:off x="4492078" y="2117610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4609" b="5758"/>
          <a:stretch/>
        </p:blipFill>
        <p:spPr>
          <a:xfrm>
            <a:off x="4393654" y="3441551"/>
            <a:ext cx="4470771" cy="312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" y="4927122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2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6059" y="197863"/>
            <a:ext cx="642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Митинг. Торжественное прохождение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4" descr="C:\Users\tyurnina-an\Desktop\ФОТО\9 мая\IMG_4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2" y="836713"/>
            <a:ext cx="3228818" cy="215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tyurnina-an\Desktop\ФОТО\9 мая\IMG_45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6"/>
          <a:stretch/>
        </p:blipFill>
        <p:spPr bwMode="auto">
          <a:xfrm>
            <a:off x="470520" y="3242686"/>
            <a:ext cx="3481506" cy="25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67944" y="1266655"/>
            <a:ext cx="48965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   	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10.50 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митинг на </a:t>
            </a:r>
            <a:r>
              <a:rPr lang="ru-RU" sz="1500" dirty="0" err="1" smtClean="0">
                <a:solidFill>
                  <a:srgbClr val="663300"/>
                </a:solidFill>
                <a:latin typeface="Georgia" panose="02040502050405020303" pitchFamily="18" charset="0"/>
              </a:rPr>
              <a:t>Стефановской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площади</a:t>
            </a:r>
          </a:p>
          <a:p>
            <a:pPr algn="just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     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Торжественное прохождение</a:t>
            </a:r>
            <a:endParaRPr lang="ru-RU" sz="15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	</a:t>
            </a:r>
          </a:p>
        </p:txBody>
      </p:sp>
      <p:sp>
        <p:nvSpPr>
          <p:cNvPr id="12" name="5-конечная звезда 11"/>
          <p:cNvSpPr/>
          <p:nvPr/>
        </p:nvSpPr>
        <p:spPr bwMode="auto">
          <a:xfrm>
            <a:off x="4173650" y="206084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5-конечная звезда 17"/>
          <p:cNvSpPr/>
          <p:nvPr/>
        </p:nvSpPr>
        <p:spPr bwMode="auto">
          <a:xfrm>
            <a:off x="4173650" y="1628800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25" y="3242686"/>
            <a:ext cx="4603959" cy="257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" y="4878902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6059" y="197863"/>
            <a:ext cx="642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Оформление </a:t>
            </a:r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Стефановской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площади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0964" y="949955"/>
            <a:ext cx="409147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Трибуна украшена тематической баннерной перетяжкой, возле памятника В.И. Ленину размещены флаги расцвечивания</a:t>
            </a:r>
          </a:p>
          <a:p>
            <a:pPr algn="just"/>
            <a:endParaRPr lang="ru-RU" sz="15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Перед зданием Государственного Совета установлена сцена</a:t>
            </a:r>
          </a:p>
        </p:txBody>
      </p:sp>
      <p:sp>
        <p:nvSpPr>
          <p:cNvPr id="12" name="5-конечная звезда 11"/>
          <p:cNvSpPr/>
          <p:nvPr/>
        </p:nvSpPr>
        <p:spPr bwMode="auto">
          <a:xfrm>
            <a:off x="4230502" y="242088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5-конечная звезда 15"/>
          <p:cNvSpPr/>
          <p:nvPr/>
        </p:nvSpPr>
        <p:spPr bwMode="auto">
          <a:xfrm>
            <a:off x="4250954" y="134076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8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/>
          <a:stretch/>
        </p:blipFill>
        <p:spPr bwMode="auto">
          <a:xfrm>
            <a:off x="3995936" y="3693519"/>
            <a:ext cx="4651226" cy="286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270"/>
            <a:ext cx="6695364" cy="197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3888" r="17082" b="8159"/>
          <a:stretch/>
        </p:blipFill>
        <p:spPr bwMode="auto">
          <a:xfrm>
            <a:off x="242540" y="712985"/>
            <a:ext cx="3595733" cy="282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4786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6059" y="197863"/>
            <a:ext cx="642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Всероссийская акция «Бессмертный полк»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21393"/>
            <a:ext cx="48965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   	</a:t>
            </a:r>
          </a:p>
        </p:txBody>
      </p:sp>
      <p:sp>
        <p:nvSpPr>
          <p:cNvPr id="16" name="5-конечная звезда 15"/>
          <p:cNvSpPr/>
          <p:nvPr/>
        </p:nvSpPr>
        <p:spPr bwMode="auto">
          <a:xfrm>
            <a:off x="5497710" y="839425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9" y="5047675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68144" y="469427"/>
            <a:ext cx="318560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10.40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на Театральной площади выстраиваются в колонну участники народной инициативы «Бессмертный полк»</a:t>
            </a:r>
          </a:p>
          <a:p>
            <a:pPr algn="just"/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11.15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участники акции начинают движение по ул. Коммунистической</a:t>
            </a:r>
          </a:p>
          <a:p>
            <a:pPr algn="just"/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11.25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«Бессмертный полк» подходит к Стефановской площади (возле Академии Госслужбы)</a:t>
            </a:r>
          </a:p>
          <a:p>
            <a:pPr algn="just"/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11.30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после окончания торжественного прохождения участники акции под музыкальное сопровождение проходят по Стефановской площади. Правительство, представители общественных организаций  присоединяются к колонне.</a:t>
            </a:r>
          </a:p>
        </p:txBody>
      </p:sp>
      <p:sp>
        <p:nvSpPr>
          <p:cNvPr id="19" name="5-конечная звезда 18"/>
          <p:cNvSpPr/>
          <p:nvPr/>
        </p:nvSpPr>
        <p:spPr bwMode="auto">
          <a:xfrm>
            <a:off x="5497710" y="218203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0" name="5-конечная звезда 19"/>
          <p:cNvSpPr/>
          <p:nvPr/>
        </p:nvSpPr>
        <p:spPr bwMode="auto">
          <a:xfrm>
            <a:off x="5501775" y="3084365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5-конечная звезда 20"/>
          <p:cNvSpPr/>
          <p:nvPr/>
        </p:nvSpPr>
        <p:spPr bwMode="auto">
          <a:xfrm>
            <a:off x="5501775" y="427999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C:\Users\Peshkina-OV\Desktop\бессмертный полк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3"/>
          <a:stretch/>
        </p:blipFill>
        <p:spPr bwMode="auto">
          <a:xfrm>
            <a:off x="489641" y="721475"/>
            <a:ext cx="4602101" cy="451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4786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6059" y="197863"/>
            <a:ext cx="642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Всероссийская акция «Бессмертный полк»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21393"/>
            <a:ext cx="48965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   	</a:t>
            </a:r>
          </a:p>
        </p:txBody>
      </p:sp>
      <p:sp>
        <p:nvSpPr>
          <p:cNvPr id="16" name="5-конечная звезда 15"/>
          <p:cNvSpPr/>
          <p:nvPr/>
        </p:nvSpPr>
        <p:spPr bwMode="auto">
          <a:xfrm>
            <a:off x="395536" y="410705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6" y="738204"/>
            <a:ext cx="4674307" cy="311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tyurnina-an\Desktop\ФОТО\9 мая\IMG_4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1" y="2708920"/>
            <a:ext cx="3990137" cy="26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" y="4961999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7939" y="3781639"/>
            <a:ext cx="466441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     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11.30-12.15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колонна участников акции «Бессмертный полк» продолжает движение по ул. Ленина до </a:t>
            </a:r>
            <a:r>
              <a:rPr lang="ru-RU" sz="1500" dirty="0" err="1" smtClean="0">
                <a:solidFill>
                  <a:srgbClr val="663300"/>
                </a:solidFill>
                <a:latin typeface="Georgia" panose="02040502050405020303" pitchFamily="18" charset="0"/>
              </a:rPr>
              <a:t>Предсоборной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площади</a:t>
            </a:r>
          </a:p>
          <a:p>
            <a:pPr algn="just"/>
            <a:endParaRPr lang="ru-RU" sz="1500" b="1" dirty="0">
              <a:solidFill>
                <a:srgbClr val="996633"/>
              </a:solidFill>
              <a:latin typeface="Georgia" panose="02040502050405020303" pitchFamily="18" charset="0"/>
            </a:endParaRPr>
          </a:p>
          <a:p>
            <a:pPr algn="just"/>
            <a:endParaRPr lang="ru-RU" sz="1500" b="1" dirty="0">
              <a:solidFill>
                <a:srgbClr val="99663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847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97863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Всероссийская акция «Бессмертный полк»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Площадка «Свет нашей памяти, свет Великой Победы»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5-конечная звезда 19"/>
          <p:cNvSpPr/>
          <p:nvPr/>
        </p:nvSpPr>
        <p:spPr bwMode="auto">
          <a:xfrm>
            <a:off x="827584" y="1339652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1115616" y="1297426"/>
            <a:ext cx="3059541" cy="25204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lnSpc>
                <a:spcPct val="92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2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2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2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тематический блок 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«Встреча участников акции «Бессмертный полк»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(вступление)</a:t>
            </a:r>
          </a:p>
          <a:p>
            <a:pPr marL="0" indent="0"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тематический блок 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«Святая память»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(лития)</a:t>
            </a:r>
          </a:p>
          <a:p>
            <a:pPr marL="0" indent="0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endParaRPr lang="ru-RU" sz="1500" dirty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5-конечная звезда 13"/>
          <p:cNvSpPr/>
          <p:nvPr/>
        </p:nvSpPr>
        <p:spPr bwMode="auto">
          <a:xfrm>
            <a:off x="827584" y="238984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2" name="Picture 2" descr="E:\октябрь 8\9 мая 2020 - копия\для презентации\1 блок\х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827099" cy="252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" name="Picture 5" descr="E:\октябрь 8\9 мая 2020 - копия\для презентации\ба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6"/>
          <a:stretch/>
        </p:blipFill>
        <p:spPr bwMode="auto">
          <a:xfrm>
            <a:off x="5364087" y="4005064"/>
            <a:ext cx="3596539" cy="223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1" y="5013176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197534"/>
            <a:ext cx="3596539" cy="24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8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6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97863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Всероссийская акция «Бессмертный полк»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Площадка «Свет нашей памяти, свет Великой Победы»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5-конечная звезда 19"/>
          <p:cNvSpPr/>
          <p:nvPr/>
        </p:nvSpPr>
        <p:spPr bwMode="auto">
          <a:xfrm>
            <a:off x="414234" y="115000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5-конечная звезда 20"/>
          <p:cNvSpPr/>
          <p:nvPr/>
        </p:nvSpPr>
        <p:spPr bwMode="auto">
          <a:xfrm>
            <a:off x="403481" y="171406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758667" y="865049"/>
            <a:ext cx="4101365" cy="25204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lnSpc>
                <a:spcPct val="92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2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2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2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ru-RU" sz="1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marL="0" indent="0"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на площадке у Свято-</a:t>
            </a:r>
            <a:r>
              <a:rPr lang="ru-RU" sz="1500" b="1" dirty="0" err="1" smtClean="0">
                <a:solidFill>
                  <a:srgbClr val="663300"/>
                </a:solidFill>
                <a:latin typeface="Georgia" panose="02040502050405020303" pitchFamily="18" charset="0"/>
              </a:rPr>
              <a:t>Стефановского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 кафедрального собора планируется:</a:t>
            </a:r>
          </a:p>
          <a:p>
            <a:pPr marL="0" indent="0"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Концертная программа; </a:t>
            </a:r>
          </a:p>
          <a:p>
            <a:pPr marL="0" indent="0"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Тематические фотозоны;</a:t>
            </a:r>
          </a:p>
          <a:p>
            <a:pPr marL="0" indent="0"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Выставка экспонатов поисковых отрядов Республики Коми;</a:t>
            </a:r>
          </a:p>
          <a:p>
            <a:pPr marL="0" indent="0"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Интерактивная площадка «Солдатская читальня». </a:t>
            </a:r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5-конечная звезда 13"/>
          <p:cNvSpPr/>
          <p:nvPr/>
        </p:nvSpPr>
        <p:spPr bwMode="auto">
          <a:xfrm>
            <a:off x="414234" y="209710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Объект 5"/>
          <p:cNvSpPr txBox="1">
            <a:spLocks/>
          </p:cNvSpPr>
          <p:nvPr/>
        </p:nvSpPr>
        <p:spPr>
          <a:xfrm>
            <a:off x="716836" y="1150008"/>
            <a:ext cx="3143202" cy="25781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lnSpc>
                <a:spcPct val="92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2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2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2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ru-RU" sz="1500" b="1" dirty="0">
              <a:solidFill>
                <a:srgbClr val="996633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5-конечная звезда 24"/>
          <p:cNvSpPr/>
          <p:nvPr/>
        </p:nvSpPr>
        <p:spPr bwMode="auto">
          <a:xfrm>
            <a:off x="403481" y="2491502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6" name="Picture 2" descr="E:\октябрь 8\9 мая 2020 - копия\для презентации\выстав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95" y="994138"/>
            <a:ext cx="3225597" cy="241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6" name="Picture 4" descr="E:\октябрь 8\9 мая 2020 - копия\для презентации\солдатская читальня\678199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529" r="3034" b="3031"/>
          <a:stretch/>
        </p:blipFill>
        <p:spPr bwMode="auto">
          <a:xfrm>
            <a:off x="5287529" y="3620312"/>
            <a:ext cx="3132728" cy="270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октябрь 8\9 мая 2020 - копия\для презентации\гвоздика и звезд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0"/>
          <a:stretch/>
        </p:blipFill>
        <p:spPr bwMode="auto">
          <a:xfrm>
            <a:off x="2051720" y="3635381"/>
            <a:ext cx="2808312" cy="270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" y="4919531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5-конечная звезда 28"/>
          <p:cNvSpPr/>
          <p:nvPr/>
        </p:nvSpPr>
        <p:spPr bwMode="auto">
          <a:xfrm>
            <a:off x="414234" y="3113993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31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5-конечная звезда 22"/>
          <p:cNvSpPr/>
          <p:nvPr/>
        </p:nvSpPr>
        <p:spPr bwMode="auto">
          <a:xfrm>
            <a:off x="4498562" y="141277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Стефановская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площадь. Тематические площадки.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3051" y="1052736"/>
            <a:ext cx="41984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13.00 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легкоатлетическая эстафета</a:t>
            </a:r>
          </a:p>
          <a:p>
            <a:pPr algn="just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15.00-17.00 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концертная программа профессиональных творческих коллективов</a:t>
            </a:r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0" y="4892966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tyurnina-an\Desktop\ФОТО\9 мая\IMG_4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12789"/>
          <a:stretch/>
        </p:blipFill>
        <p:spPr bwMode="auto">
          <a:xfrm>
            <a:off x="4391710" y="4005064"/>
            <a:ext cx="4489770" cy="234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5-конечная звезда 18"/>
          <p:cNvSpPr/>
          <p:nvPr/>
        </p:nvSpPr>
        <p:spPr bwMode="auto">
          <a:xfrm>
            <a:off x="4500943" y="185242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0" y="1052736"/>
            <a:ext cx="4213845" cy="280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6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5-конечная звезда 22"/>
          <p:cNvSpPr/>
          <p:nvPr/>
        </p:nvSpPr>
        <p:spPr bwMode="auto">
          <a:xfrm>
            <a:off x="3918531" y="1166051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Стефановская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площадь. Тематические площадки.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11959" y="859797"/>
            <a:ext cx="470248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12.00-16.00 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интерактивная площадка-блиндаж;</a:t>
            </a:r>
          </a:p>
          <a:p>
            <a:pPr algn="just"/>
            <a:endParaRPr lang="ru-RU" sz="800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«Курс молодого бойца»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сборка разборка автомата, использование СИЗ (противогаза), оказание первой медицинской помощи;</a:t>
            </a:r>
          </a:p>
          <a:p>
            <a:pPr algn="just"/>
            <a:endParaRPr lang="ru-RU" sz="800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«Мы из будущего» 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тематическая фотозона;</a:t>
            </a:r>
          </a:p>
          <a:p>
            <a:pPr algn="just"/>
            <a:endParaRPr lang="ru-RU" sz="8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«</a:t>
            </a:r>
            <a:r>
              <a:rPr lang="ru-RU" sz="1500" b="1" dirty="0">
                <a:solidFill>
                  <a:srgbClr val="663300"/>
                </a:solidFill>
                <a:latin typeface="Georgia" panose="02040502050405020303" pitchFamily="18" charset="0"/>
              </a:rPr>
              <a:t>Узнай судьбу фронтовика»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акция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;</a:t>
            </a:r>
          </a:p>
          <a:p>
            <a:pPr algn="just"/>
            <a:endParaRPr lang="ru-RU" sz="8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>
                <a:solidFill>
                  <a:srgbClr val="663300"/>
                </a:solidFill>
                <a:latin typeface="Georgia" panose="02040502050405020303" pitchFamily="18" charset="0"/>
              </a:rPr>
              <a:t>«Победный май»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пленер;</a:t>
            </a:r>
          </a:p>
          <a:p>
            <a:pPr algn="just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31" name="Picture 4" descr="E:\октябрь 8\9 мая 2020 - копия\для презентации\сиз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"/>
          <a:stretch/>
        </p:blipFill>
        <p:spPr bwMode="auto">
          <a:xfrm>
            <a:off x="1619672" y="3498922"/>
            <a:ext cx="3278274" cy="240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6" y="892319"/>
            <a:ext cx="3442133" cy="229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/>
          <a:stretch/>
        </p:blipFill>
        <p:spPr bwMode="auto">
          <a:xfrm>
            <a:off x="5066091" y="3494509"/>
            <a:ext cx="3916312" cy="241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085184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6825" y="3943678"/>
            <a:ext cx="20431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500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</a:t>
            </a:r>
            <a:endParaRPr lang="ru-RU" sz="15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endParaRPr lang="ru-RU" sz="1500" b="1" dirty="0" smtClean="0">
              <a:solidFill>
                <a:srgbClr val="996633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5-конечная звезда 33"/>
          <p:cNvSpPr/>
          <p:nvPr/>
        </p:nvSpPr>
        <p:spPr bwMode="auto">
          <a:xfrm>
            <a:off x="3935881" y="1511057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" name="5-конечная звезда 34"/>
          <p:cNvSpPr/>
          <p:nvPr/>
        </p:nvSpPr>
        <p:spPr bwMode="auto">
          <a:xfrm>
            <a:off x="3961693" y="2276872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6" name="5-конечная звезда 35"/>
          <p:cNvSpPr/>
          <p:nvPr/>
        </p:nvSpPr>
        <p:spPr bwMode="auto">
          <a:xfrm>
            <a:off x="3953903" y="264619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8" name="5-конечная звезда 37"/>
          <p:cNvSpPr/>
          <p:nvPr/>
        </p:nvSpPr>
        <p:spPr bwMode="auto">
          <a:xfrm>
            <a:off x="3961692" y="3025739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4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5-конечная звезда 19"/>
          <p:cNvSpPr/>
          <p:nvPr/>
        </p:nvSpPr>
        <p:spPr bwMode="auto">
          <a:xfrm>
            <a:off x="262895" y="903592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Стефановская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площадь. Тематические площадки.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2151" y="557339"/>
            <a:ext cx="19303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18.00-20.00 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а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рт-проект «</a:t>
            </a:r>
            <a:r>
              <a:rPr lang="ru-RU" sz="1500" dirty="0" err="1" smtClean="0">
                <a:solidFill>
                  <a:srgbClr val="663300"/>
                </a:solidFill>
                <a:latin typeface="Georgia" panose="02040502050405020303" pitchFamily="18" charset="0"/>
              </a:rPr>
              <a:t>РиоРита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– Радость Победы»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" y="3031959"/>
            <a:ext cx="4106598" cy="270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-110" t="784"/>
          <a:stretch/>
        </p:blipFill>
        <p:spPr>
          <a:xfrm>
            <a:off x="2292529" y="757117"/>
            <a:ext cx="3072844" cy="202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5027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18" y="811801"/>
            <a:ext cx="2961574" cy="192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54" y="3031959"/>
            <a:ext cx="2971419" cy="310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5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9034" y="404664"/>
            <a:ext cx="6264696" cy="792830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ПАСХА</a:t>
            </a:r>
          </a:p>
        </p:txBody>
      </p:sp>
      <p:pic>
        <p:nvPicPr>
          <p:cNvPr id="1028" name="Picture 4" descr="C:\с диска G\ФОТО общее\2021\Пасха 2021\пасха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03" y="1844824"/>
            <a:ext cx="3353460" cy="44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Фото - Денис Пунег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komiinform.ru/content/news/images/179603/IMG_34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r="23097"/>
          <a:stretch/>
        </p:blipFill>
        <p:spPr bwMode="auto">
          <a:xfrm>
            <a:off x="155575" y="1844824"/>
            <a:ext cx="5314950" cy="44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5-конечная звезда 19"/>
          <p:cNvSpPr/>
          <p:nvPr/>
        </p:nvSpPr>
        <p:spPr bwMode="auto">
          <a:xfrm>
            <a:off x="4860032" y="1129959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Тематические площадки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5" y="638572"/>
            <a:ext cx="36941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12.30-16.00  </a:t>
            </a: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Выставка техники</a:t>
            </a:r>
          </a:p>
          <a:p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Виртуальный «Кинотеатр Победы»</a:t>
            </a:r>
          </a:p>
        </p:txBody>
      </p:sp>
      <p:sp>
        <p:nvSpPr>
          <p:cNvPr id="12" name="5-конечная звезда 11"/>
          <p:cNvSpPr/>
          <p:nvPr/>
        </p:nvSpPr>
        <p:spPr bwMode="auto">
          <a:xfrm>
            <a:off x="4872837" y="142591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38" name="Picture 14" descr="Мобильный кинотеатр объединил 5D-технологии и виртуальную..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t="1" r="5480" b="37065"/>
          <a:stretch/>
        </p:blipFill>
        <p:spPr bwMode="auto">
          <a:xfrm rot="634125">
            <a:off x="6217310" y="2163698"/>
            <a:ext cx="2819401" cy="13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Виртуальная программа &amp;quot;Наше старое кино&amp;quot; 2022, Домодедово - дата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90915"/>
            <a:ext cx="4121332" cy="23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g11.ru/userfiles/articles/_cke/0/img162056270638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 bwMode="auto">
          <a:xfrm>
            <a:off x="461687" y="3490915"/>
            <a:ext cx="3978986" cy="23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g11.ru/userfiles/articles/_cke/0/img1620562779464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22982" r="9217" b="10125"/>
          <a:stretch/>
        </p:blipFill>
        <p:spPr bwMode="auto">
          <a:xfrm>
            <a:off x="461687" y="1024878"/>
            <a:ext cx="3978986" cy="23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5027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Городская художественная галерея «Пейзажи Севера».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908720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мастер-класс </a:t>
            </a:r>
            <a:r>
              <a:rPr lang="ru-RU" dirty="0"/>
              <a:t>«Гвоздика»,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инсталляции</a:t>
            </a:r>
            <a:r>
              <a:rPr lang="ru-RU" dirty="0"/>
              <a:t>: «Военные песни у костра», «Письмо благодарности», «Спасибо за победу».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пешая </a:t>
            </a:r>
            <a:r>
              <a:rPr lang="ru-RU" dirty="0"/>
              <a:t>экскурсия по городу «Аллея памяти»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 descr="https://avatars.mds.yandex.net/i?id=35a191e6c646d9ceee7f170af5ceae3d-5313698-images-thumbs&amp;ref=rim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5" y="3284984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dimiarenda.ru/image/catalog/HOLIDAYS/2015_05_01_32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 b="16090"/>
          <a:stretch/>
        </p:blipFill>
        <p:spPr bwMode="auto">
          <a:xfrm>
            <a:off x="3574712" y="2204864"/>
            <a:ext cx="5550783" cy="28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78902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5-конечная звезда 13"/>
          <p:cNvSpPr/>
          <p:nvPr/>
        </p:nvSpPr>
        <p:spPr bwMode="auto">
          <a:xfrm>
            <a:off x="419694" y="1844824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5-конечная звезда 22"/>
          <p:cNvSpPr/>
          <p:nvPr/>
        </p:nvSpPr>
        <p:spPr bwMode="auto">
          <a:xfrm>
            <a:off x="419694" y="321297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5-конечная звезда 23"/>
          <p:cNvSpPr/>
          <p:nvPr/>
        </p:nvSpPr>
        <p:spPr bwMode="auto">
          <a:xfrm>
            <a:off x="416016" y="255397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97863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Парк им. С.М. Кирова. «Парк Победы»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966" y="529308"/>
            <a:ext cx="38750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just" eaLnBrk="1" fontAlgn="ctr" hangingPunct="1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/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/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12.00-17.00 </a:t>
            </a:r>
          </a:p>
          <a:p>
            <a:pPr algn="just" eaLnBrk="1" fontAlgn="ctr" hangingPunct="1"/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концертно-развлекательная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программа «Живёт Победа в поколеньях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»</a:t>
            </a:r>
          </a:p>
          <a:p>
            <a:pPr algn="just" eaLnBrk="1" fontAlgn="ctr" hangingPunct="1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>
              <a:buFontTx/>
              <a:buChar char="-"/>
            </a:pP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спортивные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мероприятия: площадка «Готов к труду и обороне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»</a:t>
            </a:r>
          </a:p>
          <a:p>
            <a:pPr algn="just" eaLnBrk="1" fontAlgn="ctr" hangingPunct="1"/>
            <a:endParaRPr lang="ru-RU" sz="1500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>
              <a:buFontTx/>
              <a:buChar char="-"/>
            </a:pP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интерактивные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площадки «Дворовые игры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», </a:t>
            </a:r>
            <a:r>
              <a:rPr lang="ru-RU" sz="1500" dirty="0">
                <a:solidFill>
                  <a:srgbClr val="663300"/>
                </a:solidFill>
                <a:latin typeface="Georgia" panose="02040502050405020303" pitchFamily="18" charset="0"/>
              </a:rPr>
              <a:t>шахматный турнир. </a:t>
            </a:r>
          </a:p>
          <a:p>
            <a:pPr algn="just" eaLnBrk="1" fontAlgn="ctr" hangingPunct="1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 eaLnBrk="1" fontAlgn="ctr" hangingPunct="1"/>
            <a:endParaRPr lang="ru-RU" sz="1500" b="1" dirty="0" smtClean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 descr="https://sun9-60.userapi.com/impf/c824604/v824604702/10a10a/8TeJENRTo38.jpg?size=1280x853&amp;quality=96&amp;proxy=1&amp;sign=4b9911497f6c260425fac80eae0ac62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02" y="846678"/>
            <a:ext cx="4062310" cy="2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29" y="3802533"/>
            <a:ext cx="4077626" cy="2717355"/>
          </a:xfrm>
          <a:prstGeom prst="rect">
            <a:avLst/>
          </a:prstGeom>
        </p:spPr>
      </p:pic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59839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5-конечная звезда 19"/>
          <p:cNvSpPr/>
          <p:nvPr/>
        </p:nvSpPr>
        <p:spPr bwMode="auto">
          <a:xfrm>
            <a:off x="638507" y="1526142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484" y="879207"/>
            <a:ext cx="42045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21.30 </a:t>
            </a:r>
            <a:r>
              <a:rPr lang="ru-RU" b="1" dirty="0">
                <a:solidFill>
                  <a:srgbClr val="663300"/>
                </a:solidFill>
                <a:latin typeface="Georgia" panose="02040502050405020303" pitchFamily="18" charset="0"/>
              </a:rPr>
              <a:t>Театрализованное огненное шоу «В память о них»</a:t>
            </a:r>
          </a:p>
          <a:p>
            <a:r>
              <a:rPr lang="ru-RU" sz="20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22.00</a:t>
            </a:r>
            <a:r>
              <a:rPr lang="ru-RU" sz="1500" b="1" dirty="0" smtClean="0">
                <a:solidFill>
                  <a:srgbClr val="996633"/>
                </a:solidFill>
                <a:latin typeface="Georgia" panose="02040502050405020303" pitchFamily="18" charset="0"/>
              </a:rPr>
              <a:t>  </a:t>
            </a:r>
            <a:r>
              <a:rPr lang="ru-RU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ПРАЗДНИЧНЫЙ  САЛЮТ</a:t>
            </a:r>
            <a:endParaRPr lang="ru-RU" sz="1500" b="1" dirty="0">
              <a:solidFill>
                <a:srgbClr val="66330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36" y="569919"/>
            <a:ext cx="3101085" cy="206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/>
          <a:stretch/>
        </p:blipFill>
        <p:spPr>
          <a:xfrm rot="16200000">
            <a:off x="5108602" y="3138655"/>
            <a:ext cx="3979394" cy="311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158122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Парк им. С.М. Кирова. 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5-конечная звезда 14"/>
          <p:cNvSpPr/>
          <p:nvPr/>
        </p:nvSpPr>
        <p:spPr bwMode="auto">
          <a:xfrm>
            <a:off x="638508" y="97853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052" name="Picture 4" descr="Вы можете заказать огненную и пиротехническую постановку на любой важный дл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1433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" y="4988312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5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8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2780928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mtClean="0">
                <a:solidFill>
                  <a:srgbClr val="C00000"/>
                </a:solidFill>
                <a:latin typeface="Georgia" panose="02040502050405020303" pitchFamily="18" charset="0"/>
              </a:rPr>
              <a:t>СПАСИБО за </a:t>
            </a: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ВНИМАНИЕ!</a:t>
            </a:r>
            <a:endParaRPr lang="ru-RU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с диска G\ФОТО общее\2021\Пасха 2021\PHOTO-2022-04-12-12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10186"/>
            <a:ext cx="6912768" cy="31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с диска G\ФОТО общее\2021\Пасха 2021\пасх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" y="980728"/>
            <a:ext cx="4608512" cy="30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835696" y="175717"/>
            <a:ext cx="6264696" cy="733003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ПАСХА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19069" r="26137" b="22924"/>
          <a:stretch/>
        </p:blipFill>
        <p:spPr bwMode="auto">
          <a:xfrm>
            <a:off x="539552" y="620688"/>
            <a:ext cx="8233926" cy="550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419873" y="137627"/>
            <a:ext cx="5700092" cy="211555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День участников ликвидации последствий радиационных аварий и памяти жертв этих </a:t>
            </a:r>
            <a:r>
              <a:rPr lang="ru-RU" sz="2800" b="1" dirty="0" smtClean="0">
                <a:solidFill>
                  <a:srgbClr val="0033CC"/>
                </a:solidFill>
              </a:rPr>
              <a:t>аварий</a:t>
            </a:r>
          </a:p>
        </p:txBody>
      </p:sp>
      <p:sp>
        <p:nvSpPr>
          <p:cNvPr id="2" name="AutoShape 6" descr="https://gazetakomi.ru/wp-content/uploads/2021/06/Pamyatnik-zhertvam-avarii-na-CHernobylskoj-AES-1068x6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19668" b="8637"/>
          <a:stretch/>
        </p:blipFill>
        <p:spPr bwMode="auto">
          <a:xfrm>
            <a:off x="755576" y="332656"/>
            <a:ext cx="2385942" cy="192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eshkina-OV\AppData\Local\Microsoft\Windows\Temporary Internet Files\Content.Outlook\VHO3G95B\чернобы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83378"/>
            <a:ext cx="3089477" cy="43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319317"/>
            <a:ext cx="3096344" cy="437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62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71600" y="175717"/>
            <a:ext cx="7560840" cy="130906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День участников ликвидации последствий радиационных аварий и памяти жертв этих аварий</a:t>
            </a:r>
          </a:p>
        </p:txBody>
      </p:sp>
      <p:sp>
        <p:nvSpPr>
          <p:cNvPr id="2" name="AutoShape 6" descr="https://gazetakomi.ru/wp-content/uploads/2021/06/Pamyatnik-zhertvam-avarii-na-CHernobylskoj-AES-1068x6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6226"/>
              </p:ext>
            </p:extLst>
          </p:nvPr>
        </p:nvGraphicFramePr>
        <p:xfrm>
          <a:off x="460374" y="1772816"/>
          <a:ext cx="8360098" cy="4680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7676"/>
                <a:gridCol w="1581964"/>
                <a:gridCol w="2710458"/>
              </a:tblGrid>
              <a:tr h="436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Мероприятие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681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Тематический вечер с ветераном (участником ликвидации последствий аварии на Чернобыльской АЭС)  Ивановым А.И. «Борцы с невидимым врагом»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 апреля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15.00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Войсковая часть 5134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625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Возложение цветов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 апреля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16.30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Мемориальный знак в честь памяти пострадавших от катастрофы на ЧАЭС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778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Выставка, посвященная 36-й годовщине ликвидации аварии на Чернобыльской АЭС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26 апреля – 14 мая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открытие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 апреля 17.00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Городская художественная галерея «Пейзажи Севера»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600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Концерт, посвященный 36-й годовщине ликвидации катастрофы на Чернобыльской АЭС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 апреля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18.00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Концертный зал «Сыктывкар»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9572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Вечер - встреча участников ликвидации аварии на Чернобыльской АЭС, посвящённый Международному дню памяти о чернобыльской катастрофе «Чернобыль – взгляд через года»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 апреля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16.00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МАУ «Эжвинский центр коми культуры»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  <a:tr h="600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Тематические мероприятия в образовательных организациях и учреждениях культуры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Апрель 2022 г. 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Образовательные организации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Учреждения культуры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033" marR="28033" marT="28033" marB="280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03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27.9.16</a:t>
            </a:r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01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4" y="132972"/>
            <a:ext cx="623048" cy="86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0672" y="132972"/>
            <a:ext cx="792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Администрация муниципального образования городского округа «Сыктывкар»</a:t>
            </a:r>
          </a:p>
        </p:txBody>
      </p:sp>
      <p:pic>
        <p:nvPicPr>
          <p:cNvPr id="13" name="Picture 4" descr="C:\Users\tyurnina-an\Desktop\ФОТО\9 мая\IMG_4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69" y="1133469"/>
            <a:ext cx="2299883" cy="153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yurnina-an\Desktop\ФОТО\9 мая\IMG_43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69" y="3068960"/>
            <a:ext cx="2299883" cy="153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tyurnina-an\Desktop\ФОТО\9 мая\IMG_4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85" y="4926231"/>
            <a:ext cx="2290659" cy="152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4" y="1132193"/>
            <a:ext cx="2192870" cy="145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507">
            <a:off x="209138" y="2874314"/>
            <a:ext cx="2296759" cy="142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48" y="4096522"/>
            <a:ext cx="2464728" cy="163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20" name="TextBox 19"/>
          <p:cNvSpPr txBox="1"/>
          <p:nvPr/>
        </p:nvSpPr>
        <p:spPr>
          <a:xfrm>
            <a:off x="2161219" y="1108367"/>
            <a:ext cx="494890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 проведении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Сыктывкаре мероприятий, посвященных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77-ой годовщине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  Дня  Победы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Великой Отечественной войне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1941 – 1945 </a:t>
            </a:r>
            <a:endParaRPr lang="ru-RU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28569"/>
            <a:ext cx="6960281" cy="20574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8" y="0"/>
            <a:ext cx="91579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728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Реконструкция воинских захоронений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 центральном городском кладбище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2" descr="k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2" b="7922"/>
          <a:stretch/>
        </p:blipFill>
        <p:spPr bwMode="auto">
          <a:xfrm>
            <a:off x="227353" y="4149080"/>
            <a:ext cx="4723826" cy="19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381328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ходная групп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r="20851"/>
          <a:stretch/>
        </p:blipFill>
        <p:spPr bwMode="auto">
          <a:xfrm>
            <a:off x="5220072" y="2181866"/>
            <a:ext cx="35860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ладбищ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4" y="1204303"/>
            <a:ext cx="4681635" cy="230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66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8" y="0"/>
            <a:ext cx="91579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728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ВОЗЛОЖЕНИЕ  ЦВЕТОВ  К  ПАМЯТНИКАМ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24356" b="19215"/>
          <a:stretch/>
        </p:blipFill>
        <p:spPr>
          <a:xfrm>
            <a:off x="6588224" y="4404947"/>
            <a:ext cx="2326964" cy="225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474634"/>
            <a:ext cx="626469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</a:t>
            </a:r>
            <a:r>
              <a:rPr lang="ru-RU" sz="1500" b="1" dirty="0" smtClean="0">
                <a:solidFill>
                  <a:srgbClr val="663300"/>
                </a:solidFill>
                <a:latin typeface="Georgia" panose="02040502050405020303" pitchFamily="18" charset="0"/>
              </a:rPr>
              <a:t>09.00</a:t>
            </a:r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  </a:t>
            </a: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возложение цветов  возле закладного камня на месте старой пристани</a:t>
            </a: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возложение цветов возле памятника В. Малышеву</a:t>
            </a: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возложение цветов к Стене памяти</a:t>
            </a: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возложение к воинским захоронениям на городском кладбище</a:t>
            </a:r>
            <a:endParaRPr lang="ru-RU" sz="1500" dirty="0">
              <a:solidFill>
                <a:srgbClr val="6633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500" dirty="0" smtClean="0">
                <a:solidFill>
                  <a:srgbClr val="663300"/>
                </a:solidFill>
                <a:latin typeface="Georgia" panose="02040502050405020303" pitchFamily="18" charset="0"/>
              </a:rPr>
              <a:t>- возложение цветов к памятникам, связанным с Великой Отечественной войной     </a:t>
            </a:r>
            <a:endParaRPr lang="ru-RU"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 bwMode="auto">
          <a:xfrm>
            <a:off x="316904" y="821878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5-конечная звезда 12"/>
          <p:cNvSpPr/>
          <p:nvPr/>
        </p:nvSpPr>
        <p:spPr bwMode="auto">
          <a:xfrm>
            <a:off x="329540" y="126645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5-конечная звезда 13"/>
          <p:cNvSpPr/>
          <p:nvPr/>
        </p:nvSpPr>
        <p:spPr bwMode="auto">
          <a:xfrm>
            <a:off x="329539" y="1488185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12242"/>
          <a:stretch/>
        </p:blipFill>
        <p:spPr bwMode="auto">
          <a:xfrm>
            <a:off x="6996058" y="1136446"/>
            <a:ext cx="1936693" cy="304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k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2" b="7922"/>
          <a:stretch/>
        </p:blipFill>
        <p:spPr bwMode="auto">
          <a:xfrm>
            <a:off x="1619672" y="4390830"/>
            <a:ext cx="4620888" cy="18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октябрь 8\9 мая 2020 - копия\для презентации\9 мая_DoV 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" y="4878902"/>
            <a:ext cx="6695364" cy="1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конечная звезда 15"/>
          <p:cNvSpPr/>
          <p:nvPr/>
        </p:nvSpPr>
        <p:spPr bwMode="auto">
          <a:xfrm>
            <a:off x="338878" y="1717606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5-конечная звезда 16"/>
          <p:cNvSpPr/>
          <p:nvPr/>
        </p:nvSpPr>
        <p:spPr bwMode="auto">
          <a:xfrm>
            <a:off x="338877" y="1969634"/>
            <a:ext cx="146875" cy="154944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21224" r="5942"/>
          <a:stretch/>
        </p:blipFill>
        <p:spPr bwMode="auto">
          <a:xfrm>
            <a:off x="347449" y="2609539"/>
            <a:ext cx="6271321" cy="157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388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3664</TotalTime>
  <Words>915</Words>
  <Application>Microsoft Office PowerPoint</Application>
  <PresentationFormat>Экран (4:3)</PresentationFormat>
  <Paragraphs>173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Пешкина Ольга Васильевна</dc:creator>
  <cp:lastModifiedBy>Пешкина Ольга Васильевна</cp:lastModifiedBy>
  <cp:revision>157</cp:revision>
  <cp:lastPrinted>2018-06-15T09:59:32Z</cp:lastPrinted>
  <dcterms:created xsi:type="dcterms:W3CDTF">2018-06-07T05:48:38Z</dcterms:created>
  <dcterms:modified xsi:type="dcterms:W3CDTF">2022-04-19T14:07:09Z</dcterms:modified>
</cp:coreProperties>
</file>